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69" r:id="rId1"/>
    <p:sldMasterId id="2147483845" r:id="rId2"/>
  </p:sldMasterIdLst>
  <p:notesMasterIdLst>
    <p:notesMasterId r:id="rId14"/>
  </p:notesMasterIdLst>
  <p:handoutMasterIdLst>
    <p:handoutMasterId r:id="rId15"/>
  </p:handoutMasterIdLst>
  <p:sldIdLst>
    <p:sldId id="725" r:id="rId3"/>
    <p:sldId id="743" r:id="rId4"/>
    <p:sldId id="726" r:id="rId5"/>
    <p:sldId id="736" r:id="rId6"/>
    <p:sldId id="732" r:id="rId7"/>
    <p:sldId id="733" r:id="rId8"/>
    <p:sldId id="741" r:id="rId9"/>
    <p:sldId id="740" r:id="rId10"/>
    <p:sldId id="739" r:id="rId11"/>
    <p:sldId id="272" r:id="rId12"/>
    <p:sldId id="72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1" userDrawn="1">
          <p15:clr>
            <a:srgbClr val="A4A3A4"/>
          </p15:clr>
        </p15:guide>
        <p15:guide id="2" orient="horz" pos="551" userDrawn="1">
          <p15:clr>
            <a:srgbClr val="A4A3A4"/>
          </p15:clr>
        </p15:guide>
        <p15:guide id="3" orient="horz" pos="4112" userDrawn="1">
          <p15:clr>
            <a:srgbClr val="A4A3A4"/>
          </p15:clr>
        </p15:guide>
        <p15:guide id="4" orient="horz" pos="1405" userDrawn="1">
          <p15:clr>
            <a:srgbClr val="A4A3A4"/>
          </p15:clr>
        </p15:guide>
        <p15:guide id="5" orient="horz" pos="1032" userDrawn="1">
          <p15:clr>
            <a:srgbClr val="A4A3A4"/>
          </p15:clr>
        </p15:guide>
        <p15:guide id="6" orient="horz" pos="365" userDrawn="1">
          <p15:clr>
            <a:srgbClr val="A4A3A4"/>
          </p15:clr>
        </p15:guide>
        <p15:guide id="7" pos="3829" userDrawn="1">
          <p15:clr>
            <a:srgbClr val="A4A3A4"/>
          </p15:clr>
        </p15:guide>
        <p15:guide id="8" pos="310" userDrawn="1">
          <p15:clr>
            <a:srgbClr val="A4A3A4"/>
          </p15:clr>
        </p15:guide>
        <p15:guide id="9" pos="1944" userDrawn="1">
          <p15:clr>
            <a:srgbClr val="A4A3A4"/>
          </p15:clr>
        </p15:guide>
        <p15:guide id="10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B00"/>
    <a:srgbClr val="F15A22"/>
    <a:srgbClr val="003C69"/>
    <a:srgbClr val="10808D"/>
    <a:srgbClr val="0D6774"/>
    <a:srgbClr val="00929F"/>
    <a:srgbClr val="008677"/>
    <a:srgbClr val="83796F"/>
    <a:srgbClr val="3C3530"/>
    <a:srgbClr val="5B9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51" autoAdjust="0"/>
    <p:restoredTop sz="78852" autoAdjust="0"/>
  </p:normalViewPr>
  <p:slideViewPr>
    <p:cSldViewPr snapToGrid="0" showGuides="1">
      <p:cViewPr varScale="1">
        <p:scale>
          <a:sx n="77" d="100"/>
          <a:sy n="77" d="100"/>
        </p:scale>
        <p:origin x="1608" y="176"/>
      </p:cViewPr>
      <p:guideLst>
        <p:guide orient="horz" pos="881"/>
        <p:guide orient="horz" pos="551"/>
        <p:guide orient="horz" pos="4112"/>
        <p:guide orient="horz" pos="1405"/>
        <p:guide orient="horz" pos="1032"/>
        <p:guide orient="horz" pos="365"/>
        <p:guide pos="3829"/>
        <p:guide pos="310"/>
        <p:guide pos="1944"/>
        <p:guide pos="385"/>
      </p:guideLst>
    </p:cSldViewPr>
  </p:slideViewPr>
  <p:outlineViewPr>
    <p:cViewPr>
      <p:scale>
        <a:sx n="33" d="100"/>
        <a:sy n="33" d="100"/>
      </p:scale>
      <p:origin x="0" y="2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35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FF00D232-333C-4E51-9AD6-921BD4008CE8}" type="slidenum">
              <a:rPr lang="en-US">
                <a:latin typeface="+mn-lt"/>
              </a:rPr>
              <a:pPr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820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343400"/>
            <a:ext cx="54848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99516" y="8686800"/>
            <a:ext cx="4811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46304" y="8686800"/>
            <a:ext cx="4267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+mn-lt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56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488" indent="-230188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79450" indent="-2206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indent="-234950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6363" indent="-231775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39DAA-AFF2-47E2-8ACA-2381F756FF1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01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a0be9366c5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a0be9366c5_1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ga0be9366c5_1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1574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Shalini</a:t>
            </a:r>
            <a:endParaRPr dirty="0"/>
          </a:p>
        </p:txBody>
      </p:sp>
      <p:sp>
        <p:nvSpPr>
          <p:cNvPr id="114" name="Google Shape;11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bc4e92452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bc4e92452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8882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a0be9366c5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a0be9366c5_2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These are some of the issues listed by the teams in their proposals!!!</a:t>
            </a:r>
            <a:endParaRPr dirty="0"/>
          </a:p>
          <a:p>
            <a:pPr marL="0" lvl="0" indent="0" algn="l" rtl="0">
              <a:spcBef>
                <a:spcPts val="1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9" name="Google Shape;199;ga0be9366c5_2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617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D39DAA-AFF2-47E2-8ACA-2381F756FF1E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r>
              <a:rPr lang="en-US" dirty="0"/>
              <a:t>Provide note pads and pens to note questions. </a:t>
            </a:r>
          </a:p>
        </p:txBody>
      </p:sp>
    </p:spTree>
    <p:extLst>
      <p:ext uri="{BB962C8B-B14F-4D97-AF65-F5344CB8AC3E}">
        <p14:creationId xmlns:p14="http://schemas.microsoft.com/office/powerpoint/2010/main" val="2478214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bc4e92452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bc4e92452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054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a0be9366c5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a0be9366c5_1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ga0be9366c5_1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6750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D39DAA-AFF2-47E2-8ACA-2381F756FF1E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30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bc4e92452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bc4e92452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90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grayWhite">
          <a:xfrm>
            <a:off x="0" y="1476375"/>
            <a:ext cx="9144000" cy="5381625"/>
          </a:xfrm>
          <a:prstGeom prst="rect">
            <a:avLst/>
          </a:prstGeom>
          <a:solidFill>
            <a:srgbClr val="003C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455611" y="1880842"/>
            <a:ext cx="8366760" cy="1612900"/>
          </a:xfrm>
        </p:spPr>
        <p:txBody>
          <a:bodyPr anchor="b"/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5612" y="3601943"/>
            <a:ext cx="8356600" cy="10509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ct val="40000"/>
              </a:spcBef>
              <a:buFont typeface="Verdana" pitchFamily="34" charset="0"/>
              <a:buNone/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8251827" y="38544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2056" name="Freeform 8"/>
          <p:cNvSpPr>
            <a:spLocks/>
          </p:cNvSpPr>
          <p:nvPr userDrawn="1"/>
        </p:nvSpPr>
        <p:spPr bwMode="auto">
          <a:xfrm>
            <a:off x="8251827" y="2568579"/>
            <a:ext cx="892175" cy="1285875"/>
          </a:xfrm>
          <a:custGeom>
            <a:avLst/>
            <a:gdLst/>
            <a:ahLst/>
            <a:cxnLst>
              <a:cxn ang="0">
                <a:pos x="0" y="810"/>
              </a:cxn>
              <a:cxn ang="0">
                <a:pos x="0" y="810"/>
              </a:cxn>
              <a:cxn ang="0">
                <a:pos x="146" y="744"/>
              </a:cxn>
              <a:cxn ang="0">
                <a:pos x="290" y="676"/>
              </a:cxn>
              <a:cxn ang="0">
                <a:pos x="428" y="604"/>
              </a:cxn>
              <a:cxn ang="0">
                <a:pos x="562" y="532"/>
              </a:cxn>
              <a:cxn ang="0">
                <a:pos x="562" y="0"/>
              </a:cxn>
              <a:cxn ang="0">
                <a:pos x="562" y="0"/>
              </a:cxn>
              <a:cxn ang="0">
                <a:pos x="526" y="62"/>
              </a:cxn>
              <a:cxn ang="0">
                <a:pos x="526" y="62"/>
              </a:cxn>
              <a:cxn ang="0">
                <a:pos x="480" y="136"/>
              </a:cxn>
              <a:cxn ang="0">
                <a:pos x="432" y="216"/>
              </a:cxn>
              <a:cxn ang="0">
                <a:pos x="382" y="302"/>
              </a:cxn>
              <a:cxn ang="0">
                <a:pos x="324" y="392"/>
              </a:cxn>
              <a:cxn ang="0">
                <a:pos x="260" y="488"/>
              </a:cxn>
              <a:cxn ang="0">
                <a:pos x="224" y="538"/>
              </a:cxn>
              <a:cxn ang="0">
                <a:pos x="184" y="590"/>
              </a:cxn>
              <a:cxn ang="0">
                <a:pos x="144" y="644"/>
              </a:cxn>
              <a:cxn ang="0">
                <a:pos x="98" y="698"/>
              </a:cxn>
              <a:cxn ang="0">
                <a:pos x="50" y="754"/>
              </a:cxn>
              <a:cxn ang="0">
                <a:pos x="0" y="810"/>
              </a:cxn>
              <a:cxn ang="0">
                <a:pos x="0" y="810"/>
              </a:cxn>
            </a:cxnLst>
            <a:rect l="0" t="0" r="r" b="b"/>
            <a:pathLst>
              <a:path w="562" h="810">
                <a:moveTo>
                  <a:pt x="0" y="810"/>
                </a:moveTo>
                <a:lnTo>
                  <a:pt x="0" y="810"/>
                </a:lnTo>
                <a:lnTo>
                  <a:pt x="146" y="744"/>
                </a:lnTo>
                <a:lnTo>
                  <a:pt x="290" y="676"/>
                </a:lnTo>
                <a:lnTo>
                  <a:pt x="428" y="604"/>
                </a:lnTo>
                <a:lnTo>
                  <a:pt x="562" y="532"/>
                </a:lnTo>
                <a:lnTo>
                  <a:pt x="562" y="0"/>
                </a:lnTo>
                <a:lnTo>
                  <a:pt x="562" y="0"/>
                </a:lnTo>
                <a:lnTo>
                  <a:pt x="526" y="62"/>
                </a:lnTo>
                <a:lnTo>
                  <a:pt x="526" y="62"/>
                </a:lnTo>
                <a:lnTo>
                  <a:pt x="480" y="136"/>
                </a:lnTo>
                <a:lnTo>
                  <a:pt x="432" y="216"/>
                </a:lnTo>
                <a:lnTo>
                  <a:pt x="382" y="302"/>
                </a:lnTo>
                <a:lnTo>
                  <a:pt x="324" y="392"/>
                </a:lnTo>
                <a:lnTo>
                  <a:pt x="260" y="488"/>
                </a:lnTo>
                <a:lnTo>
                  <a:pt x="224" y="538"/>
                </a:lnTo>
                <a:lnTo>
                  <a:pt x="184" y="590"/>
                </a:lnTo>
                <a:lnTo>
                  <a:pt x="144" y="644"/>
                </a:lnTo>
                <a:lnTo>
                  <a:pt x="98" y="698"/>
                </a:lnTo>
                <a:lnTo>
                  <a:pt x="50" y="754"/>
                </a:lnTo>
                <a:lnTo>
                  <a:pt x="0" y="810"/>
                </a:lnTo>
                <a:lnTo>
                  <a:pt x="0" y="81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+mn-lt"/>
            </a:endParaRPr>
          </a:p>
        </p:txBody>
      </p:sp>
      <p:pic>
        <p:nvPicPr>
          <p:cNvPr id="13" name="Picture 12" descr="IRL-hea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982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"/>
          <p:cNvSpPr>
            <a:spLocks/>
          </p:cNvSpPr>
          <p:nvPr userDrawn="1"/>
        </p:nvSpPr>
        <p:spPr bwMode="auto">
          <a:xfrm>
            <a:off x="4727577" y="6527799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auto">
          <a:xfrm>
            <a:off x="5588001" y="6856411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Arial" pitchFamily="34" charset="0"/>
            </a:endParaRPr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7" y="-9524"/>
            <a:ext cx="2981325" cy="4553712"/>
          </a:xfrm>
          <a:solidFill>
            <a:schemeClr val="accent4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2" y="-9524"/>
            <a:ext cx="2981325" cy="4553712"/>
          </a:xfrm>
          <a:solidFill>
            <a:schemeClr val="accent4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3081338" y="-9524"/>
            <a:ext cx="2981325" cy="4553712"/>
          </a:xfrm>
          <a:solidFill>
            <a:schemeClr val="accent4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6162677" y="-9524"/>
            <a:ext cx="2981325" cy="4553712"/>
          </a:xfrm>
          <a:solidFill>
            <a:srgbClr val="10808D"/>
          </a:solidFill>
          <a:ln>
            <a:noFill/>
          </a:ln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2" y="-9524"/>
            <a:ext cx="2981325" cy="4553712"/>
          </a:xfrm>
          <a:solidFill>
            <a:srgbClr val="10808D"/>
          </a:solidFill>
          <a:ln>
            <a:noFill/>
          </a:ln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3081338" y="-9524"/>
            <a:ext cx="2981325" cy="4553712"/>
          </a:xfrm>
          <a:solidFill>
            <a:srgbClr val="10808D"/>
          </a:solidFill>
          <a:ln>
            <a:noFill/>
          </a:ln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itle 31"/>
          <p:cNvSpPr>
            <a:spLocks noGrp="1"/>
          </p:cNvSpPr>
          <p:nvPr>
            <p:ph type="title"/>
          </p:nvPr>
        </p:nvSpPr>
        <p:spPr>
          <a:xfrm>
            <a:off x="455615" y="4614333"/>
            <a:ext cx="8097837" cy="844844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5" y="5520198"/>
            <a:ext cx="8097837" cy="592736"/>
          </a:xfrm>
        </p:spPr>
        <p:txBody>
          <a:bodyPr/>
          <a:lstStyle>
            <a:lvl1pPr>
              <a:defRPr lang="en-US" sz="2000" b="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3" name="Picture 22" descr="IRL-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24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RL-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1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itle 31"/>
          <p:cNvSpPr>
            <a:spLocks noGrp="1"/>
          </p:cNvSpPr>
          <p:nvPr>
            <p:ph type="title"/>
          </p:nvPr>
        </p:nvSpPr>
        <p:spPr>
          <a:xfrm>
            <a:off x="455614" y="2332568"/>
            <a:ext cx="8012112" cy="144621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0" y="3866623"/>
            <a:ext cx="2980944" cy="22209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Picture Placeholder 27"/>
          <p:cNvSpPr>
            <a:spLocks noGrp="1"/>
          </p:cNvSpPr>
          <p:nvPr>
            <p:ph type="pic" sz="quarter" idx="20"/>
          </p:nvPr>
        </p:nvSpPr>
        <p:spPr>
          <a:xfrm>
            <a:off x="6162675" y="3866623"/>
            <a:ext cx="2980944" cy="22209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090862" y="3866623"/>
            <a:ext cx="2980944" cy="22209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2980944" cy="2239963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081337" y="4"/>
            <a:ext cx="2980944" cy="2239963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5" y="0"/>
            <a:ext cx="2980944" cy="2240280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763267"/>
            <a:ext cx="7688100" cy="22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4230533"/>
            <a:ext cx="7688100" cy="7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0654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21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9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D03304-CDE1-C94D-80FA-ABD1E14F8FE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58" y="3657600"/>
            <a:ext cx="8229602" cy="1371600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8B492D5-1C1F-9C44-B24D-F0C88B69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47141"/>
            <a:ext cx="8229600" cy="2743200"/>
          </a:xfrm>
        </p:spPr>
        <p:txBody>
          <a:bodyPr anchor="b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67715-3A6E-5D45-96D7-05CEC4995798}"/>
              </a:ext>
            </a:extLst>
          </p:cNvPr>
          <p:cNvSpPr/>
          <p:nvPr userDrawn="1"/>
        </p:nvSpPr>
        <p:spPr>
          <a:xfrm>
            <a:off x="5943600" y="-1500"/>
            <a:ext cx="32004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73A731-426F-AF4D-981C-6CF406F700C5}"/>
              </a:ext>
            </a:extLst>
          </p:cNvPr>
          <p:cNvSpPr/>
          <p:nvPr userDrawn="1"/>
        </p:nvSpPr>
        <p:spPr>
          <a:xfrm rot="5400000">
            <a:off x="7452360" y="1508760"/>
            <a:ext cx="32004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4BF5207-599F-6C4F-8995-9DB7A8DB8D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58" y="5762524"/>
            <a:ext cx="4481675" cy="71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57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>
            <a:extLst>
              <a:ext uri="{FF2B5EF4-FFF2-40B4-BE49-F238E27FC236}">
                <a16:creationId xmlns:a16="http://schemas.microsoft.com/office/drawing/2014/main" id="{128567EE-821C-0C43-9E03-1E3BD3AA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47141"/>
            <a:ext cx="8229600" cy="2743200"/>
          </a:xfrm>
        </p:spPr>
        <p:txBody>
          <a:bodyPr anchor="b" anchorCtr="0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9B2DDFE-FCB0-E84A-915A-86667245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58" y="3657600"/>
            <a:ext cx="8229602" cy="1371600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FE89AB-6BB5-1D43-B0F8-4842E61BFAC3}"/>
              </a:ext>
            </a:extLst>
          </p:cNvPr>
          <p:cNvSpPr/>
          <p:nvPr userDrawn="1"/>
        </p:nvSpPr>
        <p:spPr>
          <a:xfrm>
            <a:off x="5943600" y="-150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D6AE1E-55ED-DA47-B5DF-DCADEE7CED98}"/>
              </a:ext>
            </a:extLst>
          </p:cNvPr>
          <p:cNvSpPr/>
          <p:nvPr userDrawn="1"/>
        </p:nvSpPr>
        <p:spPr>
          <a:xfrm rot="5400000">
            <a:off x="7452360" y="150876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D80CAB7-718B-F44C-8351-5F8C0045C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58" y="5762524"/>
            <a:ext cx="4481674" cy="71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17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>
            <a:extLst>
              <a:ext uri="{FF2B5EF4-FFF2-40B4-BE49-F238E27FC236}">
                <a16:creationId xmlns:a16="http://schemas.microsoft.com/office/drawing/2014/main" id="{128567EE-821C-0C43-9E03-1E3BD3AA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47141"/>
            <a:ext cx="8229600" cy="2743200"/>
          </a:xfrm>
        </p:spPr>
        <p:txBody>
          <a:bodyPr anchor="b" anchorCtr="0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9B2DDFE-FCB0-E84A-915A-86667245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58" y="3657600"/>
            <a:ext cx="8229602" cy="1371600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FE89AB-6BB5-1D43-B0F8-4842E61BFAC3}"/>
              </a:ext>
            </a:extLst>
          </p:cNvPr>
          <p:cNvSpPr/>
          <p:nvPr userDrawn="1"/>
        </p:nvSpPr>
        <p:spPr>
          <a:xfrm>
            <a:off x="5943600" y="-150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D6AE1E-55ED-DA47-B5DF-DCADEE7CED98}"/>
              </a:ext>
            </a:extLst>
          </p:cNvPr>
          <p:cNvSpPr/>
          <p:nvPr userDrawn="1"/>
        </p:nvSpPr>
        <p:spPr>
          <a:xfrm rot="5400000">
            <a:off x="7452360" y="150876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65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74A4C8-3169-2044-81F5-3C9E7466B846}"/>
              </a:ext>
            </a:extLst>
          </p:cNvPr>
          <p:cNvSpPr/>
          <p:nvPr userDrawn="1"/>
        </p:nvSpPr>
        <p:spPr>
          <a:xfrm>
            <a:off x="0" y="-2999"/>
            <a:ext cx="9144000" cy="6860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128567EE-821C-0C43-9E03-1E3BD3AA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47141"/>
            <a:ext cx="8229600" cy="2743200"/>
          </a:xfrm>
        </p:spPr>
        <p:txBody>
          <a:bodyPr anchor="b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9B2DDFE-FCB0-E84A-915A-86667245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58" y="3657600"/>
            <a:ext cx="8229602" cy="1371600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FE89AB-6BB5-1D43-B0F8-4842E61BFAC3}"/>
              </a:ext>
            </a:extLst>
          </p:cNvPr>
          <p:cNvSpPr/>
          <p:nvPr userDrawn="1"/>
        </p:nvSpPr>
        <p:spPr>
          <a:xfrm>
            <a:off x="5943600" y="-1500"/>
            <a:ext cx="32004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D6AE1E-55ED-DA47-B5DF-DCADEE7CED98}"/>
              </a:ext>
            </a:extLst>
          </p:cNvPr>
          <p:cNvSpPr/>
          <p:nvPr userDrawn="1"/>
        </p:nvSpPr>
        <p:spPr>
          <a:xfrm rot="5400000">
            <a:off x="7452360" y="1508760"/>
            <a:ext cx="32004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9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825625"/>
            <a:ext cx="8412480" cy="420941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5FED064D-133C-C14C-B3A8-7CE390FE3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27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nset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216" y="365760"/>
            <a:ext cx="6399023" cy="12231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825625"/>
            <a:ext cx="8412480" cy="420941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5FED064D-133C-C14C-B3A8-7CE390FE3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White">
          <a:xfrm>
            <a:off x="0" y="0"/>
            <a:ext cx="9144000" cy="6858000"/>
          </a:xfrm>
          <a:prstGeom prst="rect">
            <a:avLst/>
          </a:prstGeom>
          <a:solidFill>
            <a:srgbClr val="1080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438149" y="1847853"/>
            <a:ext cx="7858125" cy="3552825"/>
          </a:xfrm>
        </p:spPr>
        <p:txBody>
          <a:bodyPr/>
          <a:lstStyle>
            <a:lvl1pPr indent="-338320">
              <a:buClr>
                <a:schemeClr val="bg1"/>
              </a:buClr>
              <a:buSzPct val="110000"/>
              <a:buFont typeface="Arial" pitchFamily="34" charset="0"/>
              <a:buNone/>
              <a:tabLst>
                <a:tab pos="338320" algn="l"/>
              </a:tabLst>
              <a:defRPr sz="2600">
                <a:solidFill>
                  <a:schemeClr val="bg1"/>
                </a:solidFill>
                <a:latin typeface="+mn-lt"/>
              </a:defRPr>
            </a:lvl1pPr>
            <a:lvl2pPr indent="-338320">
              <a:spcAft>
                <a:spcPts val="0"/>
              </a:spcAft>
              <a:buClr>
                <a:schemeClr val="bg1"/>
              </a:buClr>
              <a:buSzPct val="110000"/>
              <a:buFont typeface="Arial" pitchFamily="34" charset="0"/>
              <a:buChar char="■"/>
              <a:tabLst>
                <a:tab pos="338320" algn="l"/>
              </a:tabLst>
              <a:defRPr sz="2000" b="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5614" y="477529"/>
            <a:ext cx="8385174" cy="1094097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5970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59" y="1825625"/>
            <a:ext cx="4023360" cy="420941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825625"/>
            <a:ext cx="4023360" cy="420941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64D-133C-C14C-B3A8-7CE390FE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94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738859"/>
            <a:ext cx="4023359" cy="532151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lang="en-US" sz="2400" b="1" dirty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64D-133C-C14C-B3A8-7CE390FE35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05E099-753D-8A4C-9FED-7FB40C4EF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760"/>
            <a:ext cx="8412480" cy="12231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C780FE0-D8A9-1741-986E-D0950512026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65759" y="2413416"/>
            <a:ext cx="4023360" cy="3621624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058215A-7404-3140-AFEF-A22AF3125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4880" y="2413416"/>
            <a:ext cx="4023360" cy="3621624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28ADABA-1FBB-3149-8A82-2FCBA7B5AC7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754881" y="1738859"/>
            <a:ext cx="4023359" cy="532151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lang="en-US" sz="2400" b="1" dirty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07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64D-133C-C14C-B3A8-7CE390FE35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74EF88-A8F4-DE46-9797-EC4CB051CE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761" y="1825625"/>
            <a:ext cx="8412480" cy="420941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015563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64D-133C-C14C-B3A8-7CE390FE35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E65FB5E-C6B2-D140-87CC-2DEB8F98FD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5125" y="365760"/>
            <a:ext cx="8413750" cy="5669280"/>
          </a:xfrm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54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547140"/>
            <a:ext cx="3213259" cy="1326630"/>
          </a:xfrm>
        </p:spPr>
        <p:txBody>
          <a:bodyPr anchor="b"/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47140"/>
            <a:ext cx="4707970" cy="5487899"/>
          </a:xfrm>
        </p:spPr>
        <p:txBody>
          <a:bodyPr lIns="0" tIns="0" rIns="0" bIns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57400"/>
            <a:ext cx="3213259" cy="3977640"/>
          </a:xfrm>
        </p:spPr>
        <p:txBody>
          <a:bodyPr lIns="0" tIns="0" rIns="0" bIns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64D-133C-C14C-B3A8-7CE390FE35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3A1318-4166-6140-B179-D16A4ED68770}"/>
              </a:ext>
            </a:extLst>
          </p:cNvPr>
          <p:cNvSpPr/>
          <p:nvPr userDrawn="1"/>
        </p:nvSpPr>
        <p:spPr>
          <a:xfrm>
            <a:off x="5943600" y="-150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FA4CEC-AF23-1A47-866E-B0729FD6FD01}"/>
              </a:ext>
            </a:extLst>
          </p:cNvPr>
          <p:cNvSpPr/>
          <p:nvPr userDrawn="1"/>
        </p:nvSpPr>
        <p:spPr>
          <a:xfrm rot="5400000">
            <a:off x="7452360" y="150876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5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547140"/>
            <a:ext cx="3213259" cy="1326630"/>
          </a:xfrm>
        </p:spPr>
        <p:txBody>
          <a:bodyPr anchor="b"/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57400"/>
            <a:ext cx="3213259" cy="3977640"/>
          </a:xfrm>
        </p:spPr>
        <p:txBody>
          <a:bodyPr lIns="0" tIns="0" rIns="0" bIns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64D-133C-C14C-B3A8-7CE390FE35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3A1318-4166-6140-B179-D16A4ED68770}"/>
              </a:ext>
            </a:extLst>
          </p:cNvPr>
          <p:cNvSpPr/>
          <p:nvPr userDrawn="1"/>
        </p:nvSpPr>
        <p:spPr>
          <a:xfrm>
            <a:off x="5943600" y="-150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FA4CEC-AF23-1A47-866E-B0729FD6FD01}"/>
              </a:ext>
            </a:extLst>
          </p:cNvPr>
          <p:cNvSpPr/>
          <p:nvPr userDrawn="1"/>
        </p:nvSpPr>
        <p:spPr>
          <a:xfrm rot="5400000">
            <a:off x="7452360" y="150876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21BDF43-5FD1-F34A-85A3-701C3C46014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3887390" y="547140"/>
            <a:ext cx="4707971" cy="5487900"/>
          </a:xfrm>
        </p:spPr>
        <p:txBody>
          <a:bodyPr lIns="0" tIns="0" rIns="0" bIns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90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74EF88-A8F4-DE46-9797-EC4CB051CE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761" y="1920240"/>
            <a:ext cx="8229599" cy="284663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7600D2-182A-2045-9ED1-C407726F43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7882" y="5939237"/>
            <a:ext cx="1740359" cy="5569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931737-852E-D64E-8EA8-EAC3EBA46A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1" y="5691937"/>
            <a:ext cx="2879609" cy="80421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F31AAE0-5759-8B4D-8975-C4D2ED37AB1D}"/>
              </a:ext>
            </a:extLst>
          </p:cNvPr>
          <p:cNvSpPr/>
          <p:nvPr userDrawn="1"/>
        </p:nvSpPr>
        <p:spPr>
          <a:xfrm>
            <a:off x="5943600" y="-150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AB00C7-E12F-9549-BED7-9FAFFE73A6D4}"/>
              </a:ext>
            </a:extLst>
          </p:cNvPr>
          <p:cNvSpPr/>
          <p:nvPr userDrawn="1"/>
        </p:nvSpPr>
        <p:spPr>
          <a:xfrm rot="5400000">
            <a:off x="7452360" y="1508760"/>
            <a:ext cx="32004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65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133475" cy="18256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13F4-4E17-4F27-A92C-883A1CD50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16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1593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574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13DC-E840-4889-804C-92D119BAC3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10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3" descr="IRL-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566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83602" y="6348858"/>
            <a:ext cx="397933" cy="328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60377" y="1905003"/>
            <a:ext cx="8235950" cy="4181475"/>
          </a:xfrm>
        </p:spPr>
        <p:txBody>
          <a:bodyPr/>
          <a:lstStyle>
            <a:lvl1pPr>
              <a:defRPr sz="2600"/>
            </a:lvl1pPr>
            <a:lvl2pPr>
              <a:buSzPct val="110000"/>
              <a:buFont typeface="Arial" pitchFamily="34" charset="0"/>
              <a:buChar char="■"/>
              <a:defRPr/>
            </a:lvl2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80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7513"/>
            <a:ext cx="3848100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8227" y="1687513"/>
            <a:ext cx="3838575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>
          <a:xfrm>
            <a:off x="8483602" y="6348858"/>
            <a:ext cx="397933" cy="32817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414589"/>
            <a:ext cx="3840480" cy="3690936"/>
          </a:xfrm>
        </p:spPr>
        <p:txBody>
          <a:bodyPr/>
          <a:lstStyle>
            <a:lvl1pPr marL="301744" indent="-301744">
              <a:spcAft>
                <a:spcPts val="0"/>
              </a:spcAft>
              <a:buClr>
                <a:schemeClr val="accent4"/>
              </a:buClr>
              <a:buSzPct val="110000"/>
              <a:buFont typeface="Arial" pitchFamily="34" charset="0"/>
              <a:buNone/>
              <a:tabLst>
                <a:tab pos="301744" algn="l"/>
              </a:tabLst>
              <a:defRPr sz="1800" b="0">
                <a:latin typeface="+mn-lt"/>
              </a:defRPr>
            </a:lvl1pPr>
            <a:lvl2pPr marL="571486" indent="-247644">
              <a:buClr>
                <a:schemeClr val="tx1"/>
              </a:buClr>
              <a:buSzPct val="100000"/>
              <a:buFont typeface="Symbol" pitchFamily="18" charset="2"/>
              <a:buChar char="·"/>
              <a:tabLst>
                <a:tab pos="571486" algn="l"/>
              </a:tabLst>
              <a:defRPr sz="1600">
                <a:latin typeface="+mn-lt"/>
              </a:defRPr>
            </a:lvl2pPr>
            <a:lvl3pPr marL="800080" indent="-228594">
              <a:buFont typeface="Arial" pitchFamily="34" charset="0"/>
              <a:buChar char="–"/>
              <a:defRPr sz="1400">
                <a:latin typeface="+mn-lt"/>
              </a:defRPr>
            </a:lvl3pPr>
            <a:lvl4pPr marL="1085824" indent="-228594">
              <a:buSzPct val="100000"/>
              <a:buFont typeface="Symbol" pitchFamily="18" charset="2"/>
              <a:buChar char="·"/>
              <a:defRPr sz="1200">
                <a:latin typeface="+mn-lt"/>
              </a:defRPr>
            </a:lvl4pPr>
            <a:lvl5pPr marL="1314418" indent="-174621">
              <a:buSzPct val="10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4"/>
          </p:nvPr>
        </p:nvSpPr>
        <p:spPr>
          <a:xfrm>
            <a:off x="4846320" y="2414589"/>
            <a:ext cx="3840480" cy="3690936"/>
          </a:xfrm>
        </p:spPr>
        <p:txBody>
          <a:bodyPr/>
          <a:lstStyle>
            <a:lvl1pPr marL="342891" indent="-342891">
              <a:spcAft>
                <a:spcPts val="0"/>
              </a:spcAft>
              <a:buClr>
                <a:schemeClr val="accent4"/>
              </a:buClr>
              <a:buSzPct val="90000"/>
              <a:buFont typeface="+mj-lt"/>
              <a:buNone/>
              <a:tabLst>
                <a:tab pos="301744" algn="l"/>
              </a:tabLst>
              <a:def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86" indent="-247644">
              <a:buClr>
                <a:schemeClr val="tx1"/>
              </a:buClr>
              <a:buSzPct val="100000"/>
              <a:buFont typeface="Symbol" pitchFamily="18" charset="2"/>
              <a:buChar char="·"/>
              <a:tabLst>
                <a:tab pos="571486" algn="l"/>
              </a:tabLst>
              <a:defRPr sz="1600">
                <a:latin typeface="+mn-lt"/>
              </a:defRPr>
            </a:lvl2pPr>
            <a:lvl3pPr marL="800080" indent="-228594">
              <a:buFont typeface="Arial" pitchFamily="34" charset="0"/>
              <a:buChar char="–"/>
              <a:defRPr sz="1400">
                <a:latin typeface="+mn-lt"/>
              </a:defRPr>
            </a:lvl3pPr>
            <a:lvl4pPr marL="1085824" indent="-228594">
              <a:buSzPct val="100000"/>
              <a:buFont typeface="Symbol" pitchFamily="18" charset="2"/>
              <a:buChar char="·"/>
              <a:defRPr sz="1200">
                <a:latin typeface="+mn-lt"/>
              </a:defRPr>
            </a:lvl4pPr>
            <a:lvl5pPr marL="1314418" indent="-174621">
              <a:buSzPct val="10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7181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8483602" y="6348858"/>
            <a:ext cx="397933" cy="328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590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3" descr="IRL-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94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RL-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-9525"/>
            <a:ext cx="9144000" cy="4552949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727577" y="6527799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auto">
          <a:xfrm>
            <a:off x="5588001" y="6856411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Arial" pitchFamily="34" charset="0"/>
            </a:endParaRPr>
          </a:p>
        </p:txBody>
      </p:sp>
      <p:sp>
        <p:nvSpPr>
          <p:cNvPr id="17" name="Title 31"/>
          <p:cNvSpPr>
            <a:spLocks noGrp="1"/>
          </p:cNvSpPr>
          <p:nvPr>
            <p:ph type="title"/>
          </p:nvPr>
        </p:nvSpPr>
        <p:spPr>
          <a:xfrm>
            <a:off x="455615" y="4614333"/>
            <a:ext cx="8097837" cy="844844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5" y="5520198"/>
            <a:ext cx="8097837" cy="592736"/>
          </a:xfrm>
        </p:spPr>
        <p:txBody>
          <a:bodyPr/>
          <a:lstStyle>
            <a:lvl1pPr>
              <a:defRPr lang="en-US" sz="2000" b="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RL-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1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-9524"/>
            <a:ext cx="6076950" cy="45537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727577" y="6527799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auto">
          <a:xfrm>
            <a:off x="5588001" y="6856411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Arial" pitchFamily="34" charset="0"/>
            </a:endParaRPr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7" y="-9524"/>
            <a:ext cx="2981325" cy="45537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8" name="Title 31"/>
          <p:cNvSpPr>
            <a:spLocks noGrp="1"/>
          </p:cNvSpPr>
          <p:nvPr>
            <p:ph type="title"/>
          </p:nvPr>
        </p:nvSpPr>
        <p:spPr>
          <a:xfrm>
            <a:off x="455615" y="4614333"/>
            <a:ext cx="8097837" cy="844844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5" y="5520198"/>
            <a:ext cx="8097837" cy="592736"/>
          </a:xfrm>
        </p:spPr>
        <p:txBody>
          <a:bodyPr/>
          <a:lstStyle>
            <a:lvl1pPr>
              <a:defRPr lang="en-US" sz="2000" b="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IRL-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2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980944" cy="2231136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081338" y="0"/>
            <a:ext cx="2980944" cy="2231136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5" y="0"/>
            <a:ext cx="2980944" cy="2231136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itle 31"/>
          <p:cNvSpPr>
            <a:spLocks noGrp="1"/>
          </p:cNvSpPr>
          <p:nvPr>
            <p:ph type="title"/>
          </p:nvPr>
        </p:nvSpPr>
        <p:spPr>
          <a:xfrm>
            <a:off x="455615" y="2420430"/>
            <a:ext cx="8269287" cy="1052261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3" y="3533708"/>
            <a:ext cx="8297862" cy="2545360"/>
          </a:xfrm>
        </p:spPr>
        <p:txBody>
          <a:bodyPr/>
          <a:lstStyle>
            <a:lvl1pPr>
              <a:defRPr lang="en-US" sz="2000" b="0" kern="0" dirty="0" smtClean="0">
                <a:solidFill>
                  <a:srgbClr val="06080A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RL-footer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3079" name="Freeform 7"/>
          <p:cNvSpPr>
            <a:spLocks/>
          </p:cNvSpPr>
          <p:nvPr/>
        </p:nvSpPr>
        <p:spPr bwMode="auto">
          <a:xfrm>
            <a:off x="7813677" y="1069975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74101" y="1398587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455615" y="106053"/>
            <a:ext cx="8226425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905001"/>
            <a:ext cx="82296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1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4" r:id="rId3"/>
    <p:sldLayoutId id="2147483776" r:id="rId4"/>
    <p:sldLayoutId id="2147483777" r:id="rId5"/>
    <p:sldLayoutId id="2147483778" r:id="rId6"/>
    <p:sldLayoutId id="2147483831" r:id="rId7"/>
    <p:sldLayoutId id="2147483833" r:id="rId8"/>
    <p:sldLayoutId id="2147483835" r:id="rId9"/>
    <p:sldLayoutId id="2147483837" r:id="rId10"/>
    <p:sldLayoutId id="2147483841" r:id="rId11"/>
    <p:sldLayoutId id="2147483842" r:id="rId12"/>
    <p:sldLayoutId id="2147483865" r:id="rId13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080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ts val="600"/>
        </a:spcAft>
        <a:buClrTx/>
        <a:buSzPct val="115000"/>
        <a:buFont typeface="Arial" pitchFamily="34" charset="0"/>
        <a:buNone/>
        <a:tabLst/>
        <a:defRPr lang="en-US" sz="2600" b="1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301744" indent="-301744" algn="l" rtl="0" eaLnBrk="1" fontAlgn="base" hangingPunct="1">
        <a:spcBef>
          <a:spcPts val="600"/>
        </a:spcBef>
        <a:spcAft>
          <a:spcPct val="0"/>
        </a:spcAft>
        <a:buClr>
          <a:srgbClr val="10808D"/>
        </a:buClr>
        <a:buSzPct val="110000"/>
        <a:buFont typeface="Arial" pitchFamily="34" charset="0"/>
        <a:buChar char="■"/>
        <a:tabLst>
          <a:tab pos="301744" algn="l"/>
        </a:tabLst>
        <a:defRPr sz="2000">
          <a:solidFill>
            <a:schemeClr val="tx1"/>
          </a:solidFill>
          <a:latin typeface="+mn-lt"/>
        </a:defRPr>
      </a:lvl2pPr>
      <a:lvl3pPr marL="571486" indent="-228594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15000"/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857229" indent="-228594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15000"/>
        <a:buFont typeface="Arial" pitchFamily="34" charset="0"/>
        <a:buChar char="–"/>
        <a:tabLst/>
        <a:defRPr sz="1400">
          <a:solidFill>
            <a:schemeClr val="tx1"/>
          </a:solidFill>
          <a:latin typeface="+mn-lt"/>
        </a:defRPr>
      </a:lvl4pPr>
      <a:lvl5pPr marL="1023913" indent="-169858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15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5pPr>
      <a:lvl6pPr marL="2057349" indent="-228594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6pPr>
      <a:lvl7pPr marL="2514537" indent="-228594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7pPr>
      <a:lvl8pPr marL="2971726" indent="-228594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8pPr>
      <a:lvl9pPr marL="3428914" indent="-228594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8412480" cy="12231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920240"/>
            <a:ext cx="841248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" y="6355080"/>
            <a:ext cx="913463" cy="313187"/>
          </a:xfrm>
          <a:prstGeom prst="rect">
            <a:avLst/>
          </a:prstGeom>
          <a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5081"/>
            <a:ext cx="2320290" cy="31318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ED064D-133C-C14C-B3A8-7CE390FE3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mailto:tfnelson@umn.edu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" y="1523033"/>
            <a:ext cx="8366760" cy="1612900"/>
          </a:xfrm>
        </p:spPr>
        <p:txBody>
          <a:bodyPr/>
          <a:lstStyle/>
          <a:p>
            <a:r>
              <a:rPr lang="en-US" dirty="0"/>
              <a:t>Workshopping your research proposal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8780" y="3590792"/>
            <a:ext cx="8356600" cy="10509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Presenters:</a:t>
            </a:r>
          </a:p>
          <a:p>
            <a:r>
              <a:rPr lang="en-US" dirty="0"/>
              <a:t>J. Robin Moon, Senior Advisor, IRL</a:t>
            </a:r>
          </a:p>
          <a:p>
            <a:r>
              <a:rPr lang="en-US" dirty="0" err="1"/>
              <a:t>Toben</a:t>
            </a:r>
            <a:r>
              <a:rPr lang="en-US" dirty="0"/>
              <a:t> Nelson, Co-Director, IRL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1710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a0be9366c5_1_17"/>
          <p:cNvSpPr txBox="1">
            <a:spLocks noGrp="1"/>
          </p:cNvSpPr>
          <p:nvPr>
            <p:ph type="title"/>
          </p:nvPr>
        </p:nvSpPr>
        <p:spPr>
          <a:xfrm>
            <a:off x="1673352" y="1180719"/>
            <a:ext cx="5797350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SHAREBACK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0" name="Google Shape;210;ga0be9366c5_1_17"/>
          <p:cNvSpPr txBox="1">
            <a:spLocks noGrp="1"/>
          </p:cNvSpPr>
          <p:nvPr>
            <p:ph type="body" idx="1"/>
          </p:nvPr>
        </p:nvSpPr>
        <p:spPr>
          <a:xfrm>
            <a:off x="1673352" y="2528052"/>
            <a:ext cx="6591417" cy="232650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0" indent="0">
              <a:buNone/>
            </a:pPr>
            <a:r>
              <a:rPr lang="en-US" sz="2200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FOR DISCUSSION: Additional thoughts about changes to your proposal?</a:t>
            </a:r>
            <a:endParaRPr sz="2200" i="1" dirty="0"/>
          </a:p>
        </p:txBody>
      </p:sp>
    </p:spTree>
    <p:extLst>
      <p:ext uri="{BB962C8B-B14F-4D97-AF65-F5344CB8AC3E}">
        <p14:creationId xmlns:p14="http://schemas.microsoft.com/office/powerpoint/2010/main" val="56377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2150" y="1233591"/>
            <a:ext cx="77597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6774"/>
                </a:solidFill>
                <a:latin typeface="+mn-lt"/>
              </a:rPr>
              <a:t>Interdisciplinary Research Leaders is a program of the Robert Wood Johnson Foundation led by the University of Minnesota.</a:t>
            </a:r>
          </a:p>
          <a:p>
            <a:endParaRPr lang="en-US" sz="1600" b="1" dirty="0">
              <a:latin typeface="+mn-lt"/>
            </a:endParaRPr>
          </a:p>
          <a:p>
            <a:r>
              <a:rPr lang="en-US" b="1" dirty="0" err="1">
                <a:solidFill>
                  <a:srgbClr val="002060"/>
                </a:solidFill>
                <a:latin typeface="+mn-lt"/>
              </a:rPr>
              <a:t>Toben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Nelson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tfnelson@umn.edu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atin typeface="+mn-lt"/>
            </a:endParaRPr>
          </a:p>
          <a:p>
            <a:r>
              <a:rPr lang="it-IT" b="1" dirty="0" err="1">
                <a:solidFill>
                  <a:srgbClr val="002060"/>
                </a:solidFill>
                <a:latin typeface="+mn-lt"/>
              </a:rPr>
              <a:t>J</a:t>
            </a:r>
            <a:r>
              <a:rPr lang="it-IT" b="1" dirty="0">
                <a:solidFill>
                  <a:srgbClr val="002060"/>
                </a:solidFill>
                <a:latin typeface="+mn-lt"/>
              </a:rPr>
              <a:t>. Robin Moon </a:t>
            </a:r>
            <a:r>
              <a:rPr lang="it-IT" b="1" dirty="0">
                <a:latin typeface="+mn-lt"/>
              </a:rPr>
              <a:t>(</a:t>
            </a:r>
            <a:r>
              <a:rPr lang="en-US" u="sng" dirty="0" err="1"/>
              <a:t>robin.moon@sph.cuny.edu</a:t>
            </a:r>
            <a:r>
              <a:rPr lang="en-US" dirty="0"/>
              <a:t>)</a:t>
            </a:r>
            <a:endParaRPr lang="en-US" b="1" dirty="0">
              <a:latin typeface="+mn-lt"/>
            </a:endParaRPr>
          </a:p>
          <a:p>
            <a:endParaRPr lang="en-US" b="1" dirty="0">
              <a:solidFill>
                <a:srgbClr val="0D6774"/>
              </a:solidFill>
              <a:latin typeface="+mn-lt"/>
            </a:endParaRPr>
          </a:p>
          <a:p>
            <a:endParaRPr lang="en-US" b="1" dirty="0">
              <a:solidFill>
                <a:srgbClr val="0D6774"/>
              </a:solidFill>
              <a:latin typeface="+mn-lt"/>
            </a:endParaRPr>
          </a:p>
        </p:txBody>
      </p:sp>
      <p:pic>
        <p:nvPicPr>
          <p:cNvPr id="4" name="Picture 3" descr="RWJF_Logo_cmyk_1c_black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763" y="140985"/>
            <a:ext cx="1997903" cy="99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005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923192" y="661973"/>
            <a:ext cx="7293220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1750" cap="sq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Creating a learning environment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4" name="Google Shape;118;p3">
            <a:extLst>
              <a:ext uri="{FF2B5EF4-FFF2-40B4-BE49-F238E27FC236}">
                <a16:creationId xmlns:a16="http://schemas.microsoft.com/office/drawing/2014/main" id="{60298D03-BAF7-3B09-72AB-F8DCE9D156CE}"/>
              </a:ext>
            </a:extLst>
          </p:cNvPr>
          <p:cNvSpPr txBox="1"/>
          <p:nvPr/>
        </p:nvSpPr>
        <p:spPr>
          <a:xfrm>
            <a:off x="873760" y="1946803"/>
            <a:ext cx="7574573" cy="379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Be respectful</a:t>
            </a:r>
            <a:endParaRPr dirty="0">
              <a:solidFill>
                <a:srgbClr val="262626"/>
              </a:solidFill>
              <a:latin typeface="+mn-lt"/>
              <a:ea typeface="Gill Sans"/>
              <a:cs typeface="Gill Sans"/>
              <a:sym typeface="Gill Sans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Active listening</a:t>
            </a:r>
            <a:endParaRPr dirty="0">
              <a:latin typeface="+mn-lt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Be constructive</a:t>
            </a:r>
            <a:endParaRPr dirty="0">
              <a:solidFill>
                <a:srgbClr val="262626"/>
              </a:solidFill>
              <a:latin typeface="+mn-lt"/>
              <a:ea typeface="Gill Sans"/>
              <a:cs typeface="Gill Sans"/>
              <a:sym typeface="Gill Sans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Lean into discomfort</a:t>
            </a: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Share from experience</a:t>
            </a:r>
            <a:endParaRPr lang="en-US" dirty="0">
              <a:solidFill>
                <a:schemeClr val="dk1"/>
              </a:solidFill>
              <a:latin typeface="+mn-lt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Step up; Step back</a:t>
            </a:r>
            <a:endParaRPr lang="en-US" dirty="0">
              <a:solidFill>
                <a:schemeClr val="dk1"/>
              </a:solidFill>
              <a:latin typeface="+mn-lt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No judgments during brainstorming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402012" y="1851658"/>
            <a:ext cx="8313600" cy="43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r>
              <a:rPr lang="en" sz="2800" dirty="0">
                <a:solidFill>
                  <a:srgbClr val="002060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Introduction and Draft Proposal Issues Discussion - Large Group, 30 min </a:t>
            </a:r>
          </a:p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r>
              <a:rPr lang="en" sz="2800" dirty="0">
                <a:solidFill>
                  <a:srgbClr val="002060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Breakout – By Paired Teams, 25 min</a:t>
            </a:r>
          </a:p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r>
              <a:rPr lang="en" sz="2800" dirty="0">
                <a:solidFill>
                  <a:srgbClr val="002060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Break – 5 mins </a:t>
            </a:r>
          </a:p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r>
              <a:rPr lang="en" sz="2800" dirty="0">
                <a:solidFill>
                  <a:srgbClr val="002060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Breakout – By Team, 20 min</a:t>
            </a:r>
          </a:p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r>
              <a:rPr lang="en" sz="2800" dirty="0">
                <a:solidFill>
                  <a:srgbClr val="002060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Wrap Up – Large Group, 15 min</a:t>
            </a:r>
            <a:endParaRPr sz="2800" dirty="0">
              <a:solidFill>
                <a:srgbClr val="002060"/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84102-3272-6A4F-A3D8-51B79146AA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"/>
          </a:p>
        </p:txBody>
      </p:sp>
      <p:sp>
        <p:nvSpPr>
          <p:cNvPr id="7" name="Google Shape;131;ga0be9366c5_3_0">
            <a:extLst>
              <a:ext uri="{FF2B5EF4-FFF2-40B4-BE49-F238E27FC236}">
                <a16:creationId xmlns:a16="http://schemas.microsoft.com/office/drawing/2014/main" id="{EAC79FA1-A164-D641-B044-C8292F64FB78}"/>
              </a:ext>
            </a:extLst>
          </p:cNvPr>
          <p:cNvSpPr txBox="1">
            <a:spLocks/>
          </p:cNvSpPr>
          <p:nvPr/>
        </p:nvSpPr>
        <p:spPr bwMode="black">
          <a:xfrm>
            <a:off x="874836" y="697142"/>
            <a:ext cx="7367952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 b="1">
                <a:solidFill>
                  <a:schemeClr val="dk2"/>
                </a:solidFill>
                <a:latin typeface="+mj-lt"/>
                <a:ea typeface="+mj-ea"/>
                <a:cs typeface="+mj-cs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5pPr>
            <a:lvl6pPr marL="457189" lvl="5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6pPr>
            <a:lvl7pPr marL="914377" lvl="6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7pPr>
            <a:lvl8pPr marL="1371566" lvl="7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8pPr>
            <a:lvl9pPr marL="1828754" lvl="8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9pPr>
          </a:lstStyle>
          <a:p>
            <a:r>
              <a:rPr lang="en-US" sz="3200" kern="0">
                <a:solidFill>
                  <a:schemeClr val="tx1"/>
                </a:solidFill>
              </a:rPr>
              <a:t>WORKSHOP SESSION FORMAT</a:t>
            </a:r>
            <a:endParaRPr lang="en-US" sz="3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2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0be9366c5_2_1"/>
          <p:cNvSpPr txBox="1">
            <a:spLocks noGrp="1"/>
          </p:cNvSpPr>
          <p:nvPr>
            <p:ph type="title"/>
          </p:nvPr>
        </p:nvSpPr>
        <p:spPr>
          <a:xfrm>
            <a:off x="910004" y="678788"/>
            <a:ext cx="7319596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Proposal Issues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3" name="Google Shape;203;ga0be9366c5_2_1"/>
          <p:cNvSpPr txBox="1">
            <a:spLocks noGrp="1"/>
          </p:cNvSpPr>
          <p:nvPr>
            <p:ph type="body" idx="1"/>
          </p:nvPr>
        </p:nvSpPr>
        <p:spPr>
          <a:xfrm>
            <a:off x="676980" y="1570238"/>
            <a:ext cx="8221725" cy="4034704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sz="800" dirty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sz="1800" dirty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800" dirty="0">
                <a:solidFill>
                  <a:schemeClr val="dk1"/>
                </a:solidFill>
              </a:rPr>
              <a:t>What issues came up when you were drafting your research proposal?</a:t>
            </a:r>
            <a:endParaRPr sz="1800" dirty="0">
              <a:solidFill>
                <a:schemeClr val="dk1"/>
              </a:solidFill>
            </a:endParaRPr>
          </a:p>
          <a:p>
            <a:pPr marL="13144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endParaRPr sz="800" b="0" dirty="0">
              <a:solidFill>
                <a:schemeClr val="dk1"/>
              </a:solidFill>
            </a:endParaRPr>
          </a:p>
          <a:p>
            <a:pPr marL="400050" indent="-342900">
              <a:spcBef>
                <a:spcPts val="0"/>
              </a:spcBef>
              <a:buClr>
                <a:srgbClr val="0D6774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400" b="0" dirty="0">
                <a:solidFill>
                  <a:schemeClr val="dk1"/>
                </a:solidFill>
                <a:latin typeface="+mj-lt"/>
              </a:rPr>
              <a:t>Research Question(s)</a:t>
            </a:r>
          </a:p>
          <a:p>
            <a:pPr marL="857250" lvl="1" indent="-457200">
              <a:spcBef>
                <a:spcPts val="0"/>
              </a:spcBef>
              <a:buClr>
                <a:srgbClr val="0D6774"/>
              </a:buClr>
              <a:buSzPts val="2400"/>
            </a:pPr>
            <a:r>
              <a:rPr lang="en-US" sz="2400" dirty="0">
                <a:solidFill>
                  <a:schemeClr val="dk1"/>
                </a:solidFill>
              </a:rPr>
              <a:t>Link to</a:t>
            </a:r>
            <a:r>
              <a:rPr lang="en-US" sz="2400" b="0" dirty="0">
                <a:solidFill>
                  <a:schemeClr val="dk1"/>
                </a:solidFill>
              </a:rPr>
              <a:t> structural racism</a:t>
            </a:r>
          </a:p>
          <a:p>
            <a:pPr marL="1200150" lvl="2" indent="-457200">
              <a:spcBef>
                <a:spcPts val="0"/>
              </a:spcBef>
              <a:buClr>
                <a:srgbClr val="0D6774"/>
              </a:buClr>
              <a:buSzPts val="2400"/>
            </a:pPr>
            <a:r>
              <a:rPr lang="en-US" sz="2000" b="0" dirty="0">
                <a:solidFill>
                  <a:schemeClr val="dk1"/>
                </a:solidFill>
              </a:rPr>
              <a:t>Focused on individual</a:t>
            </a:r>
            <a:r>
              <a:rPr lang="en-US" sz="2000" dirty="0">
                <a:solidFill>
                  <a:schemeClr val="dk1"/>
                </a:solidFill>
              </a:rPr>
              <a:t>s rather than systems</a:t>
            </a:r>
            <a:endParaRPr lang="en-US" sz="2400" b="0" dirty="0">
              <a:solidFill>
                <a:schemeClr val="dk1"/>
              </a:solidFill>
              <a:latin typeface="+mj-lt"/>
            </a:endParaRPr>
          </a:p>
          <a:p>
            <a:pPr marL="400050" indent="-342900">
              <a:spcBef>
                <a:spcPts val="0"/>
              </a:spcBef>
              <a:buClr>
                <a:srgbClr val="0D6774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400" b="0" dirty="0">
                <a:solidFill>
                  <a:schemeClr val="dk1"/>
                </a:solidFill>
                <a:latin typeface="+mj-lt"/>
              </a:rPr>
              <a:t>Data collection</a:t>
            </a:r>
          </a:p>
          <a:p>
            <a:pPr marL="742950" lvl="1" indent="-342900">
              <a:spcBef>
                <a:spcPts val="0"/>
              </a:spcBef>
              <a:buClr>
                <a:srgbClr val="0D6774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dk1"/>
                </a:solidFill>
                <a:latin typeface="+mj-lt"/>
              </a:rPr>
              <a:t>Selecting or developing measures for use in your study</a:t>
            </a:r>
          </a:p>
          <a:p>
            <a:pPr marL="742950" lvl="1" indent="-342900">
              <a:spcBef>
                <a:spcPts val="0"/>
              </a:spcBef>
              <a:buClr>
                <a:srgbClr val="0D6774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dk1"/>
                </a:solidFill>
                <a:latin typeface="+mj-lt"/>
              </a:rPr>
              <a:t>Access to data and data quality</a:t>
            </a:r>
          </a:p>
          <a:p>
            <a:pPr marL="742950" lvl="1" indent="-342900">
              <a:spcBef>
                <a:spcPts val="0"/>
              </a:spcBef>
              <a:buClr>
                <a:srgbClr val="0D6774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dk1"/>
                </a:solidFill>
                <a:latin typeface="+mj-lt"/>
              </a:rPr>
              <a:t>Recruitment especially if not geographically co-located, participants move frequently or don’t trust academic institutions</a:t>
            </a:r>
            <a:endParaRPr lang="en-US" sz="1800" b="0" dirty="0">
              <a:solidFill>
                <a:schemeClr val="dk1"/>
              </a:solidFill>
              <a:latin typeface="+mj-lt"/>
            </a:endParaRPr>
          </a:p>
          <a:p>
            <a:pPr marL="400050" indent="-342900">
              <a:spcBef>
                <a:spcPts val="0"/>
              </a:spcBef>
              <a:buClr>
                <a:srgbClr val="0D6774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400" b="0" dirty="0">
                <a:solidFill>
                  <a:schemeClr val="dk1"/>
                </a:solidFill>
                <a:latin typeface="+mj-lt"/>
              </a:rPr>
              <a:t>Maintaining community partnerships throughout the time horizon of the research project</a:t>
            </a:r>
            <a:r>
              <a:rPr lang="en-US" sz="2000" b="0" dirty="0">
                <a:solidFill>
                  <a:schemeClr val="dk1"/>
                </a:solidFill>
              </a:rPr>
              <a:t>  </a:t>
            </a:r>
          </a:p>
          <a:p>
            <a:pPr marL="57150" indent="0">
              <a:lnSpc>
                <a:spcPts val="18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57150" indent="0">
              <a:lnSpc>
                <a:spcPts val="18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r>
              <a:rPr lang="en-US" sz="1800" b="0" dirty="0">
                <a:solidFill>
                  <a:schemeClr val="dk1"/>
                </a:solidFill>
              </a:rPr>
              <a:t>                                                                                                	</a:t>
            </a:r>
          </a:p>
          <a:p>
            <a:pPr marL="57150" indent="0">
              <a:lnSpc>
                <a:spcPts val="18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endParaRPr lang="en-US" sz="1800" b="0" dirty="0">
              <a:solidFill>
                <a:schemeClr val="dk1"/>
              </a:solidFill>
            </a:endParaRPr>
          </a:p>
          <a:p>
            <a:pPr marL="57150" indent="0">
              <a:lnSpc>
                <a:spcPts val="18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endParaRPr lang="en-US" sz="1800" b="0" dirty="0">
              <a:solidFill>
                <a:schemeClr val="dk1"/>
              </a:solidFill>
            </a:endParaRPr>
          </a:p>
          <a:p>
            <a:pPr marL="57150" indent="0">
              <a:lnSpc>
                <a:spcPts val="18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endParaRPr lang="en-US" sz="1800" b="0" dirty="0">
              <a:solidFill>
                <a:schemeClr val="dk1"/>
              </a:solidFill>
            </a:endParaRPr>
          </a:p>
          <a:p>
            <a:pPr marL="57150" indent="0">
              <a:lnSpc>
                <a:spcPts val="18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endParaRPr lang="en-US" sz="1800" b="0" dirty="0">
              <a:solidFill>
                <a:schemeClr val="dk1"/>
              </a:solidFill>
            </a:endParaRPr>
          </a:p>
          <a:p>
            <a:pPr marL="57150" indent="0"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endParaRPr sz="16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4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" y="1523033"/>
            <a:ext cx="8366760" cy="1612900"/>
          </a:xfrm>
        </p:spPr>
        <p:txBody>
          <a:bodyPr/>
          <a:lstStyle/>
          <a:p>
            <a:r>
              <a:rPr lang="en-US" dirty="0"/>
              <a:t>(Paired) Team Breakout Time</a:t>
            </a:r>
          </a:p>
        </p:txBody>
      </p:sp>
    </p:spTree>
    <p:extLst>
      <p:ext uri="{BB962C8B-B14F-4D97-AF65-F5344CB8AC3E}">
        <p14:creationId xmlns:p14="http://schemas.microsoft.com/office/powerpoint/2010/main" val="21617306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402012" y="1851658"/>
            <a:ext cx="8313600" cy="43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e</a:t>
            </a: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am Philly and Team N. Philly</a:t>
            </a:r>
            <a:endParaRPr lang="en" sz="2200" dirty="0">
              <a:solidFill>
                <a:srgbClr val="FF0000"/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</a:t>
            </a: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California and Team Indiana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Boston and Team St. Louis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DC and Team Maui Nui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ATL Grove Park and T</a:t>
            </a:r>
            <a:r>
              <a:rPr lang="en-US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e</a:t>
            </a: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am Iowa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Nobody Asked Me – Baltimore and Team North Port </a:t>
            </a: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St. Joe</a:t>
            </a:r>
            <a:endParaRPr kumimoji="0" lang="en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84102-3272-6A4F-A3D8-51B79146AA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Google Shape;131;ga0be9366c5_3_0">
            <a:extLst>
              <a:ext uri="{FF2B5EF4-FFF2-40B4-BE49-F238E27FC236}">
                <a16:creationId xmlns:a16="http://schemas.microsoft.com/office/drawing/2014/main" id="{EAC79FA1-A164-D641-B044-C8292F64FB78}"/>
              </a:ext>
            </a:extLst>
          </p:cNvPr>
          <p:cNvSpPr txBox="1">
            <a:spLocks/>
          </p:cNvSpPr>
          <p:nvPr/>
        </p:nvSpPr>
        <p:spPr bwMode="black">
          <a:xfrm>
            <a:off x="874836" y="697142"/>
            <a:ext cx="7367952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 b="1">
                <a:solidFill>
                  <a:schemeClr val="dk2"/>
                </a:solidFill>
                <a:latin typeface="+mj-lt"/>
                <a:ea typeface="+mj-ea"/>
                <a:cs typeface="+mj-cs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5pPr>
            <a:lvl6pPr marL="457189" lvl="5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6pPr>
            <a:lvl7pPr marL="914377" lvl="6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7pPr>
            <a:lvl8pPr marL="1371566" lvl="7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8pPr>
            <a:lvl9pPr marL="1828754" lvl="8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75C53"/>
              </a:buClr>
              <a:buSzPts val="42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Team Pairs Breakout</a:t>
            </a:r>
          </a:p>
        </p:txBody>
      </p:sp>
    </p:spTree>
    <p:extLst>
      <p:ext uri="{BB962C8B-B14F-4D97-AF65-F5344CB8AC3E}">
        <p14:creationId xmlns:p14="http://schemas.microsoft.com/office/powerpoint/2010/main" val="103156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a0be9366c5_1_17"/>
          <p:cNvSpPr txBox="1">
            <a:spLocks noGrp="1"/>
          </p:cNvSpPr>
          <p:nvPr>
            <p:ph type="title"/>
          </p:nvPr>
        </p:nvSpPr>
        <p:spPr>
          <a:xfrm>
            <a:off x="1673352" y="1180719"/>
            <a:ext cx="5797350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SHAREBACK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0" name="Google Shape;210;ga0be9366c5_1_17"/>
          <p:cNvSpPr txBox="1">
            <a:spLocks noGrp="1"/>
          </p:cNvSpPr>
          <p:nvPr>
            <p:ph type="body" idx="1"/>
          </p:nvPr>
        </p:nvSpPr>
        <p:spPr>
          <a:xfrm>
            <a:off x="1673352" y="2528052"/>
            <a:ext cx="6591417" cy="232650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0" indent="0">
              <a:buNone/>
            </a:pPr>
            <a:r>
              <a:rPr lang="en-US" sz="2200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FOR DISCUSSION: What areas of your proposal do you want to pay closer attention?</a:t>
            </a:r>
            <a:endParaRPr sz="2200" i="1" dirty="0"/>
          </a:p>
        </p:txBody>
      </p:sp>
    </p:spTree>
    <p:extLst>
      <p:ext uri="{BB962C8B-B14F-4D97-AF65-F5344CB8AC3E}">
        <p14:creationId xmlns:p14="http://schemas.microsoft.com/office/powerpoint/2010/main" val="224695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" y="1523033"/>
            <a:ext cx="8366760" cy="1612900"/>
          </a:xfrm>
        </p:spPr>
        <p:txBody>
          <a:bodyPr/>
          <a:lstStyle/>
          <a:p>
            <a:r>
              <a:rPr lang="en-US" dirty="0"/>
              <a:t>Individual Team Breakout Time</a:t>
            </a:r>
          </a:p>
        </p:txBody>
      </p:sp>
    </p:spTree>
    <p:extLst>
      <p:ext uri="{BB962C8B-B14F-4D97-AF65-F5344CB8AC3E}">
        <p14:creationId xmlns:p14="http://schemas.microsoft.com/office/powerpoint/2010/main" val="53485446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415200" y="1659152"/>
            <a:ext cx="8313600" cy="43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500" b="0" i="0" u="none" strike="noStrike" kern="120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e</a:t>
            </a:r>
            <a:r>
              <a:rPr kumimoji="0" lang="en" sz="2500" b="0" i="0" u="none" strike="noStrike" kern="120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am Philly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500" b="0" i="0" u="none" strike="noStrike" kern="120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N. Philly</a:t>
            </a:r>
            <a:endParaRPr lang="en" sz="2200" dirty="0">
              <a:solidFill>
                <a:srgbClr val="FF0000"/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</a:t>
            </a: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California 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Indiana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Boston 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St. Louis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DC 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Maui Nui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ATL Grove Park 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</a:t>
            </a:r>
            <a:r>
              <a:rPr lang="en-US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e</a:t>
            </a: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am Iowa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Nobody Asked Me – Baltimore</a:t>
            </a:r>
          </a:p>
          <a:p>
            <a:pPr marL="457189" marR="0" lvl="0" indent="-38734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 typeface="Raleway"/>
              <a:buAutoNum type="arabicPeriod"/>
              <a:tabLst/>
              <a:defRPr/>
            </a:pPr>
            <a:r>
              <a:rPr kumimoji="0" lang="en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Team North Port </a:t>
            </a:r>
            <a:r>
              <a:rPr lang="en" sz="22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St. Joe</a:t>
            </a:r>
            <a:endParaRPr kumimoji="0" lang="en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84102-3272-6A4F-A3D8-51B79146AA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Google Shape;131;ga0be9366c5_3_0">
            <a:extLst>
              <a:ext uri="{FF2B5EF4-FFF2-40B4-BE49-F238E27FC236}">
                <a16:creationId xmlns:a16="http://schemas.microsoft.com/office/drawing/2014/main" id="{EAC79FA1-A164-D641-B044-C8292F64FB78}"/>
              </a:ext>
            </a:extLst>
          </p:cNvPr>
          <p:cNvSpPr txBox="1">
            <a:spLocks/>
          </p:cNvSpPr>
          <p:nvPr/>
        </p:nvSpPr>
        <p:spPr bwMode="black">
          <a:xfrm>
            <a:off x="874836" y="697142"/>
            <a:ext cx="7367952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 b="1">
                <a:solidFill>
                  <a:schemeClr val="dk2"/>
                </a:solidFill>
                <a:latin typeface="+mj-lt"/>
                <a:ea typeface="+mj-ea"/>
                <a:cs typeface="+mj-cs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5pPr>
            <a:lvl6pPr marL="457189" lvl="5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6pPr>
            <a:lvl7pPr marL="914377" lvl="6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7pPr>
            <a:lvl8pPr marL="1371566" lvl="7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8pPr>
            <a:lvl9pPr marL="1828754" lvl="8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75C53"/>
              </a:buClr>
              <a:buSzPts val="42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6080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Individual Team Breakout</a:t>
            </a:r>
          </a:p>
        </p:txBody>
      </p:sp>
    </p:spTree>
    <p:extLst>
      <p:ext uri="{BB962C8B-B14F-4D97-AF65-F5344CB8AC3E}">
        <p14:creationId xmlns:p14="http://schemas.microsoft.com/office/powerpoint/2010/main" val="3866293348"/>
      </p:ext>
    </p:extLst>
  </p:cSld>
  <p:clrMapOvr>
    <a:masterClrMapping/>
  </p:clrMapOvr>
</p:sld>
</file>

<file path=ppt/theme/theme1.xml><?xml version="1.0" encoding="utf-8"?>
<a:theme xmlns:a="http://schemas.openxmlformats.org/drawingml/2006/main" name="RWJF Blue">
  <a:themeElements>
    <a:clrScheme name="RWJF_Blue">
      <a:dk1>
        <a:srgbClr val="06080A"/>
      </a:dk1>
      <a:lt1>
        <a:srgbClr val="FFFFFF"/>
      </a:lt1>
      <a:dk2>
        <a:srgbClr val="675C53"/>
      </a:dk2>
      <a:lt2>
        <a:srgbClr val="C8C3BE"/>
      </a:lt2>
      <a:accent1>
        <a:srgbClr val="A1006B"/>
      </a:accent1>
      <a:accent2>
        <a:srgbClr val="97B03D"/>
      </a:accent2>
      <a:accent3>
        <a:srgbClr val="E37F1C"/>
      </a:accent3>
      <a:accent4>
        <a:srgbClr val="1FADBF"/>
      </a:accent4>
      <a:accent5>
        <a:srgbClr val="1B80A7"/>
      </a:accent5>
      <a:accent6>
        <a:srgbClr val="1C5293"/>
      </a:accent6>
      <a:hlink>
        <a:srgbClr val="065293"/>
      </a:hlink>
      <a:folHlink>
        <a:srgbClr val="153369"/>
      </a:folHlink>
    </a:clrScheme>
    <a:fontScheme name="MSC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/>
        </a:solidFill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400" dirty="0" err="1" smtClean="0">
            <a:solidFill>
              <a:schemeClr val="bg1"/>
            </a:solidFill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IMS_PPT_Standard_Template_v2 1">
        <a:dk1>
          <a:srgbClr val="111111"/>
        </a:dk1>
        <a:lt1>
          <a:srgbClr val="FFFFFF"/>
        </a:lt1>
        <a:dk2>
          <a:srgbClr val="0E0733"/>
        </a:dk2>
        <a:lt2>
          <a:srgbClr val="2E8D9E"/>
        </a:lt2>
        <a:accent1>
          <a:srgbClr val="C07200"/>
        </a:accent1>
        <a:accent2>
          <a:srgbClr val="0F6800"/>
        </a:accent2>
        <a:accent3>
          <a:srgbClr val="FFFFFF"/>
        </a:accent3>
        <a:accent4>
          <a:srgbClr val="0D0D0D"/>
        </a:accent4>
        <a:accent5>
          <a:srgbClr val="DCBCAA"/>
        </a:accent5>
        <a:accent6>
          <a:srgbClr val="0C5E00"/>
        </a:accent6>
        <a:hlink>
          <a:srgbClr val="00528A"/>
        </a:hlink>
        <a:folHlink>
          <a:srgbClr val="860C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NY SPH">
      <a:dk1>
        <a:srgbClr val="2474BA"/>
      </a:dk1>
      <a:lt1>
        <a:srgbClr val="FFFFFF"/>
      </a:lt1>
      <a:dk2>
        <a:srgbClr val="52697F"/>
      </a:dk2>
      <a:lt2>
        <a:srgbClr val="E7E6E6"/>
      </a:lt2>
      <a:accent1>
        <a:srgbClr val="2474BA"/>
      </a:accent1>
      <a:accent2>
        <a:srgbClr val="00ABD7"/>
      </a:accent2>
      <a:accent3>
        <a:srgbClr val="27B998"/>
      </a:accent3>
      <a:accent4>
        <a:srgbClr val="9B5894"/>
      </a:accent4>
      <a:accent5>
        <a:srgbClr val="EDA02F"/>
      </a:accent5>
      <a:accent6>
        <a:srgbClr val="F05A30"/>
      </a:accent6>
      <a:hlink>
        <a:srgbClr val="2474BA"/>
      </a:hlink>
      <a:folHlink>
        <a:srgbClr val="9B58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IRL-template</Template>
  <TotalTime>0</TotalTime>
  <Words>379</Words>
  <Application>Microsoft Macintosh PowerPoint</Application>
  <PresentationFormat>On-screen Show (4:3)</PresentationFormat>
  <Paragraphs>82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Raleway</vt:lpstr>
      <vt:lpstr>Symbol</vt:lpstr>
      <vt:lpstr>Verdana</vt:lpstr>
      <vt:lpstr>Wingdings</vt:lpstr>
      <vt:lpstr>RWJF Blue</vt:lpstr>
      <vt:lpstr>Office Theme</vt:lpstr>
      <vt:lpstr>Workshopping your research proposal</vt:lpstr>
      <vt:lpstr>Creating a learning environment</vt:lpstr>
      <vt:lpstr>PowerPoint Presentation</vt:lpstr>
      <vt:lpstr>Proposal Issues</vt:lpstr>
      <vt:lpstr>(Paired) Team Breakout Time</vt:lpstr>
      <vt:lpstr>PowerPoint Presentation</vt:lpstr>
      <vt:lpstr>SHAREBACK</vt:lpstr>
      <vt:lpstr>Individual Team Breakout Time</vt:lpstr>
      <vt:lpstr>PowerPoint Presentation</vt:lpstr>
      <vt:lpstr>SHAREBACK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Haley Cureton</dc:creator>
  <cp:lastModifiedBy/>
  <cp:revision>1</cp:revision>
  <cp:lastPrinted>2016-02-02T23:31:21Z</cp:lastPrinted>
  <dcterms:created xsi:type="dcterms:W3CDTF">2016-08-01T14:10:09Z</dcterms:created>
  <dcterms:modified xsi:type="dcterms:W3CDTF">2023-01-25T16:34:53Z</dcterms:modified>
</cp:coreProperties>
</file>